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256" r:id="rId2"/>
    <p:sldId id="276" r:id="rId3"/>
    <p:sldId id="257" r:id="rId4"/>
    <p:sldId id="258" r:id="rId5"/>
    <p:sldId id="264" r:id="rId6"/>
    <p:sldId id="265" r:id="rId7"/>
    <p:sldId id="266" r:id="rId8"/>
    <p:sldId id="267" r:id="rId9"/>
    <p:sldId id="259" r:id="rId10"/>
    <p:sldId id="260" r:id="rId11"/>
    <p:sldId id="262" r:id="rId12"/>
    <p:sldId id="263" r:id="rId13"/>
    <p:sldId id="268" r:id="rId14"/>
    <p:sldId id="269" r:id="rId15"/>
    <p:sldId id="281" r:id="rId16"/>
    <p:sldId id="282" r:id="rId17"/>
    <p:sldId id="283" r:id="rId18"/>
    <p:sldId id="270" r:id="rId19"/>
    <p:sldId id="284" r:id="rId20"/>
    <p:sldId id="273" r:id="rId21"/>
    <p:sldId id="275" r:id="rId22"/>
    <p:sldId id="272" r:id="rId23"/>
    <p:sldId id="271" r:id="rId24"/>
    <p:sldId id="285" r:id="rId25"/>
    <p:sldId id="288" r:id="rId26"/>
    <p:sldId id="289" r:id="rId27"/>
    <p:sldId id="287" r:id="rId28"/>
    <p:sldId id="286" r:id="rId29"/>
    <p:sldId id="277" r:id="rId30"/>
    <p:sldId id="278" r:id="rId31"/>
    <p:sldId id="279" r:id="rId32"/>
    <p:sldId id="280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628" autoAdjust="0"/>
    <p:restoredTop sz="63622" autoAdjust="0"/>
  </p:normalViewPr>
  <p:slideViewPr>
    <p:cSldViewPr snapToGrid="0">
      <p:cViewPr varScale="1">
        <p:scale>
          <a:sx n="56" d="100"/>
          <a:sy n="56" d="100"/>
        </p:scale>
        <p:origin x="1186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F9E3F5-87A8-46BA-A07D-41DEE1AB9BCE}" type="datetimeFigureOut">
              <a:rPr lang="en-US" smtClean="0"/>
              <a:t>4/14/17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A097B1-DDF2-47DB-BEB4-A56B76E0BD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4240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Slide background from: www.subtlepatterns.com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A097B1-DDF2-47DB-BEB4-A56B76E0BD0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4433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Lack of modules</a:t>
            </a:r>
          </a:p>
          <a:p>
            <a:r>
              <a:rPr lang="en-US" dirty="0"/>
              <a:t>Lousy scope</a:t>
            </a:r>
          </a:p>
          <a:p>
            <a:r>
              <a:rPr lang="en-US" dirty="0"/>
              <a:t>Lack of a decent type system</a:t>
            </a:r>
          </a:p>
          <a:p>
            <a:endParaRPr lang="en-US" dirty="0"/>
          </a:p>
          <a:p>
            <a:r>
              <a:rPr lang="en-US" dirty="0"/>
              <a:t>Make JavaScript lousy for the large scale apps we want to build things 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A097B1-DDF2-47DB-BEB4-A56B76E0BD0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8839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TypeScript</a:t>
            </a:r>
            <a:r>
              <a:rPr lang="en-US" dirty="0"/>
              <a:t> solves these problems</a:t>
            </a:r>
          </a:p>
          <a:p>
            <a:endParaRPr lang="en-US" dirty="0"/>
          </a:p>
          <a:p>
            <a:endParaRPr lang="en-US" dirty="0"/>
          </a:p>
          <a:p>
            <a:pPr fontAlgn="base"/>
            <a:r>
              <a:rPr lang="en-US" sz="1200" dirty="0"/>
              <a:t>Invented by Microsoft</a:t>
            </a:r>
          </a:p>
          <a:p>
            <a:pPr fontAlgn="base"/>
            <a:r>
              <a:rPr lang="en-US" sz="1200" dirty="0"/>
              <a:t>Released in 2012 (after two years, not 10 days)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A097B1-DDF2-47DB-BEB4-A56B76E0BD0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770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Typescript tracks modern JS, future JS, and adds static types</a:t>
            </a:r>
          </a:p>
          <a:p>
            <a:endParaRPr lang="en-US" dirty="0"/>
          </a:p>
          <a:p>
            <a:r>
              <a:rPr lang="en-US" dirty="0"/>
              <a:t>Modern JS: </a:t>
            </a:r>
          </a:p>
          <a:p>
            <a:r>
              <a:rPr lang="en-US" dirty="0"/>
              <a:t>As good as the other top line </a:t>
            </a:r>
            <a:r>
              <a:rPr lang="en-US" dirty="0" err="1"/>
              <a:t>transpilers</a:t>
            </a:r>
            <a:endParaRPr lang="en-US" dirty="0"/>
          </a:p>
          <a:p>
            <a:r>
              <a:rPr lang="en-US" dirty="0"/>
              <a:t>Classes, modules, </a:t>
            </a:r>
            <a:r>
              <a:rPr lang="en-US" dirty="0" err="1"/>
              <a:t>etc</a:t>
            </a:r>
            <a:r>
              <a:rPr lang="en-US" dirty="0"/>
              <a:t>…</a:t>
            </a:r>
          </a:p>
          <a:p>
            <a:endParaRPr lang="en-US" dirty="0"/>
          </a:p>
          <a:p>
            <a:r>
              <a:rPr lang="en-US" dirty="0"/>
              <a:t>Future JS: </a:t>
            </a:r>
          </a:p>
          <a:p>
            <a:r>
              <a:rPr lang="en-US" dirty="0"/>
              <a:t>Tracks new features from newer versions of JS</a:t>
            </a:r>
          </a:p>
          <a:p>
            <a:endParaRPr lang="en-US" dirty="0"/>
          </a:p>
          <a:p>
            <a:r>
              <a:rPr lang="en-US" dirty="0"/>
              <a:t>Static types: </a:t>
            </a:r>
          </a:p>
          <a:p>
            <a:r>
              <a:rPr lang="en-US" dirty="0"/>
              <a:t>Reduce errors, allow for greater tooling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A097B1-DDF2-47DB-BEB4-A56B76E0BD0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9765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Angular (Angular 2) 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Angular JS is to Angular like Java is to JavaScript</a:t>
            </a:r>
          </a:p>
          <a:p>
            <a:endParaRPr lang="en-US" dirty="0"/>
          </a:p>
          <a:p>
            <a:r>
              <a:rPr lang="en-US" dirty="0"/>
              <a:t>Released in 2016</a:t>
            </a:r>
          </a:p>
          <a:p>
            <a:r>
              <a:rPr lang="en-US" dirty="0"/>
              <a:t>Build by Google </a:t>
            </a:r>
          </a:p>
          <a:p>
            <a:r>
              <a:rPr lang="en-US" dirty="0"/>
              <a:t>Totally different than Angular JS (Angular 1)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A097B1-DDF2-47DB-BEB4-A56B76E0BD0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8528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does Angular have to do with Typescript?</a:t>
            </a:r>
          </a:p>
          <a:p>
            <a:endParaRPr lang="en-US" dirty="0"/>
          </a:p>
          <a:p>
            <a:r>
              <a:rPr lang="en-US" dirty="0"/>
              <a:t>Angular and Typescript go together like PB&amp;J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A097B1-DDF2-47DB-BEB4-A56B76E0BD0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7554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https://angular.io/features.html</a:t>
            </a:r>
          </a:p>
          <a:p>
            <a:endParaRPr lang="en-US" dirty="0"/>
          </a:p>
          <a:p>
            <a:r>
              <a:rPr lang="en-US" dirty="0"/>
              <a:t>Can Build Desktop (Electron),</a:t>
            </a:r>
            <a:r>
              <a:rPr lang="en-US" baseline="0" dirty="0"/>
              <a:t> Mobile (Ionic), and Web Apps</a:t>
            </a:r>
            <a:endParaRPr lang="en-US" dirty="0"/>
          </a:p>
          <a:p>
            <a:r>
              <a:rPr lang="en-US" dirty="0"/>
              <a:t>Great Visual Studio Support</a:t>
            </a:r>
          </a:p>
          <a:p>
            <a:r>
              <a:rPr lang="en-US" dirty="0"/>
              <a:t>Among</a:t>
            </a:r>
            <a:r>
              <a:rPr lang="en-US" baseline="0" dirty="0"/>
              <a:t> the quickest client side framework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A097B1-DDF2-47DB-BEB4-A56B76E0BD0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4895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React is a framework, but it’s more of a </a:t>
            </a:r>
            <a:r>
              <a:rPr lang="en-US" dirty="0" err="1"/>
              <a:t>legos</a:t>
            </a:r>
            <a:r>
              <a:rPr lang="en-US" dirty="0"/>
              <a:t> approach than </a:t>
            </a:r>
            <a:r>
              <a:rPr lang="en-US" dirty="0" err="1"/>
              <a:t>Angular’s</a:t>
            </a:r>
            <a:r>
              <a:rPr lang="en-US" dirty="0"/>
              <a:t> kitchen sink approach</a:t>
            </a:r>
          </a:p>
          <a:p>
            <a:pPr marL="171450" indent="-171450">
              <a:buFontTx/>
              <a:buChar char="-"/>
            </a:pPr>
            <a:r>
              <a:rPr lang="en-US" dirty="0"/>
              <a:t>Angular copied a lot of concepts in React</a:t>
            </a:r>
          </a:p>
          <a:p>
            <a:pPr marL="171450" indent="-171450">
              <a:buFontTx/>
              <a:buChar char="-"/>
            </a:pPr>
            <a:r>
              <a:rPr lang="en-US" dirty="0"/>
              <a:t>Lots of tool choices, so easy to get into JS fatigue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endParaRPr lang="en-US" dirty="0"/>
          </a:p>
          <a:p>
            <a:r>
              <a:rPr lang="en-US" dirty="0"/>
              <a:t>Ember</a:t>
            </a:r>
          </a:p>
          <a:p>
            <a:pPr marL="171450" indent="-171450">
              <a:buFontTx/>
              <a:buChar char="-"/>
            </a:pPr>
            <a:r>
              <a:rPr lang="en-US" dirty="0"/>
              <a:t>Seems to be more popular in the Ruby community</a:t>
            </a:r>
          </a:p>
          <a:p>
            <a:pPr marL="171450" indent="-171450">
              <a:buFontTx/>
              <a:buChar char="-"/>
            </a:pPr>
            <a:r>
              <a:rPr lang="en-US" dirty="0"/>
              <a:t>Very opinionated</a:t>
            </a:r>
          </a:p>
          <a:p>
            <a:endParaRPr lang="en-US" dirty="0"/>
          </a:p>
          <a:p>
            <a:r>
              <a:rPr lang="en-US" dirty="0"/>
              <a:t>Others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There’s a new flavor every week. Don’t bother unless it hits critical mass or provides something new</a:t>
            </a:r>
          </a:p>
          <a:p>
            <a:pPr marL="171450" indent="-171450">
              <a:buFontTx/>
              <a:buChar char="-"/>
            </a:pPr>
            <a:r>
              <a:rPr lang="en-US" dirty="0"/>
              <a:t>Vue.js, Meteor, Sails, </a:t>
            </a:r>
            <a:r>
              <a:rPr lang="en-US" dirty="0" err="1"/>
              <a:t>etc</a:t>
            </a:r>
            <a:r>
              <a:rPr lang="en-US" dirty="0"/>
              <a:t>… 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A097B1-DDF2-47DB-BEB4-A56B76E0BD0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6419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https://angular.io/docs/ts/latest/guide/architecture.html</a:t>
            </a:r>
          </a:p>
          <a:p>
            <a:r>
              <a:rPr lang="en-US" dirty="0"/>
              <a:t>https://angular.io/docs/ts/latest/guide/cheatsheet.html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Angular is an HTML Compiler</a:t>
            </a:r>
            <a:r>
              <a:rPr lang="en-US" baseline="0" dirty="0"/>
              <a:t> -&gt; You bind special html and JS together.</a:t>
            </a:r>
          </a:p>
          <a:p>
            <a:r>
              <a:rPr lang="en-US" baseline="0" dirty="0"/>
              <a:t>At the Core is Components – which are bound to Templates</a:t>
            </a:r>
          </a:p>
          <a:p>
            <a:r>
              <a:rPr lang="en-US" baseline="0" dirty="0"/>
              <a:t>Services provide cross cutting functionality</a:t>
            </a:r>
          </a:p>
          <a:p>
            <a:endParaRPr lang="en-US" baseline="0" dirty="0"/>
          </a:p>
          <a:p>
            <a:r>
              <a:rPr lang="en-US" baseline="0" dirty="0"/>
              <a:t>Directives and Pipes - provide some additional functionality to templates</a:t>
            </a:r>
          </a:p>
          <a:p>
            <a:endParaRPr lang="en-US" baseline="0" dirty="0"/>
          </a:p>
          <a:p>
            <a:endParaRPr lang="en-US" baseline="0" dirty="0"/>
          </a:p>
          <a:p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A097B1-DDF2-47DB-BEB4-A56B76E0BD0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0742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Components – encapsulates UI functionality</a:t>
            </a:r>
          </a:p>
          <a:p>
            <a:r>
              <a:rPr lang="en-US" dirty="0" smtClean="0"/>
              <a:t>-</a:t>
            </a:r>
            <a:r>
              <a:rPr lang="en-US" baseline="0" dirty="0" smtClean="0"/>
              <a:t> </a:t>
            </a:r>
            <a:r>
              <a:rPr lang="en-US" dirty="0" smtClean="0"/>
              <a:t>Decorators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smtClean="0"/>
              <a:t>Lifecycle events (</a:t>
            </a:r>
            <a:r>
              <a:rPr lang="en-US" baseline="0" dirty="0" err="1" smtClean="0"/>
              <a:t>OnInit</a:t>
            </a:r>
            <a:r>
              <a:rPr lang="en-US" baseline="0" dirty="0" smtClean="0"/>
              <a:t>)</a:t>
            </a:r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Css</a:t>
            </a:r>
            <a:r>
              <a:rPr lang="en-US" baseline="0" dirty="0" smtClean="0"/>
              <a:t>/sass / html template links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A097B1-DDF2-47DB-BEB4-A56B76E0BD0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8084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Version 2, really nice….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A097B1-DDF2-47DB-BEB4-A56B76E0BD0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1212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http://www.vogue.com/article/pop-culture-1995</a:t>
            </a:r>
          </a:p>
          <a:p>
            <a:endParaRPr lang="en-US" dirty="0"/>
          </a:p>
          <a:p>
            <a:r>
              <a:rPr lang="en-US" dirty="0"/>
              <a:t>1995 was a big year… </a:t>
            </a:r>
          </a:p>
          <a:p>
            <a:r>
              <a:rPr lang="en-US" dirty="0"/>
              <a:t>Windows 95 – Gates = Dark Lord of the </a:t>
            </a:r>
            <a:r>
              <a:rPr lang="en-US" dirty="0" err="1"/>
              <a:t>Sith</a:t>
            </a:r>
            <a:endParaRPr lang="en-US" dirty="0"/>
          </a:p>
          <a:p>
            <a:r>
              <a:rPr lang="en-US" dirty="0"/>
              <a:t>Toy Story – First Computer Animated Movie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Amazon.com – First Book</a:t>
            </a:r>
          </a:p>
          <a:p>
            <a:r>
              <a:rPr lang="en-US" dirty="0"/>
              <a:t>Macarena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A097B1-DDF2-47DB-BEB4-A56B76E0BD0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88488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CLI tools to easily setup and serve Angular applications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A097B1-DDF2-47DB-BEB4-A56B76E0BD0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5402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Invented by Brendan </a:t>
            </a:r>
            <a:r>
              <a:rPr lang="en-US" dirty="0" err="1"/>
              <a:t>Eich</a:t>
            </a:r>
            <a:r>
              <a:rPr lang="en-US" dirty="0"/>
              <a:t> in 10 freaking days!</a:t>
            </a:r>
          </a:p>
          <a:p>
            <a:r>
              <a:rPr lang="en-US" dirty="0"/>
              <a:t>-- which is roughly the time it takes to setup a JS toolchain</a:t>
            </a:r>
          </a:p>
          <a:p>
            <a:endParaRPr lang="en-US" dirty="0"/>
          </a:p>
          <a:p>
            <a:r>
              <a:rPr lang="en-US" dirty="0"/>
              <a:t>Netscape browser</a:t>
            </a:r>
          </a:p>
          <a:p>
            <a:r>
              <a:rPr lang="en-US" dirty="0"/>
              <a:t>Standardized in 1996 by ECMA</a:t>
            </a:r>
          </a:p>
          <a:p>
            <a:endParaRPr lang="en-US" dirty="0"/>
          </a:p>
          <a:p>
            <a:r>
              <a:rPr lang="en-US" dirty="0"/>
              <a:t>Original purpose  - To create small bits of web functionality, Remember DHTML</a:t>
            </a:r>
          </a:p>
          <a:p>
            <a:endParaRPr lang="en-US" dirty="0"/>
          </a:p>
          <a:p>
            <a:r>
              <a:rPr lang="en-US" dirty="0"/>
              <a:t>Rest is history!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A097B1-DDF2-47DB-BEB4-A56B76E0BD0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1187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Popularized in apps likes </a:t>
            </a:r>
            <a:r>
              <a:rPr lang="en-US" dirty="0" err="1"/>
              <a:t>gmail</a:t>
            </a:r>
            <a:endParaRPr lang="en-US" dirty="0"/>
          </a:p>
          <a:p>
            <a:r>
              <a:rPr lang="en-US" dirty="0"/>
              <a:t>Allowed for desktop-like web applications</a:t>
            </a:r>
          </a:p>
          <a:p>
            <a:endParaRPr lang="en-US" dirty="0"/>
          </a:p>
          <a:p>
            <a:r>
              <a:rPr lang="en-US" dirty="0"/>
              <a:t>Problem – lots of different browser standards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A097B1-DDF2-47DB-BEB4-A56B76E0BD0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57665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Invented by John </a:t>
            </a:r>
            <a:r>
              <a:rPr lang="en-US" dirty="0" err="1"/>
              <a:t>Resig</a:t>
            </a:r>
            <a:endParaRPr lang="en-US" dirty="0"/>
          </a:p>
          <a:p>
            <a:r>
              <a:rPr lang="en-US" dirty="0"/>
              <a:t>Used on at least 70% of sites on the web | vast majority</a:t>
            </a:r>
          </a:p>
          <a:p>
            <a:r>
              <a:rPr lang="en-US" dirty="0"/>
              <a:t>Smoothed out the idiosyncrasies of the web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A097B1-DDF2-47DB-BEB4-A56B76E0BD0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3729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Invented in 2009</a:t>
            </a:r>
          </a:p>
          <a:p>
            <a:r>
              <a:rPr lang="en-US" dirty="0"/>
              <a:t>Server side JS </a:t>
            </a:r>
          </a:p>
          <a:p>
            <a:r>
              <a:rPr lang="en-US" dirty="0"/>
              <a:t>You’re probably using it… </a:t>
            </a:r>
          </a:p>
          <a:p>
            <a:r>
              <a:rPr lang="en-US" dirty="0"/>
              <a:t>NPM | Command Line Tools | Cambrian Explosion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A097B1-DDF2-47DB-BEB4-A56B76E0BD0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7072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not the angular we’re talking about today</a:t>
            </a:r>
          </a:p>
          <a:p>
            <a:endParaRPr lang="en-US" dirty="0"/>
          </a:p>
          <a:p>
            <a:r>
              <a:rPr lang="en-US" dirty="0"/>
              <a:t>Post –</a:t>
            </a:r>
            <a:r>
              <a:rPr lang="en-US" dirty="0" err="1"/>
              <a:t>jquery</a:t>
            </a:r>
            <a:r>
              <a:rPr lang="en-US" dirty="0"/>
              <a:t> frameworks that provided binding and other applications</a:t>
            </a:r>
          </a:p>
          <a:p>
            <a:endParaRPr lang="en-US" dirty="0"/>
          </a:p>
          <a:p>
            <a:r>
              <a:rPr lang="en-US" dirty="0"/>
              <a:t>MV* frameworks / SPA frameworks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A097B1-DDF2-47DB-BEB4-A56B76E0BD0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7943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Microcontrollers: Johnny-Five</a:t>
            </a:r>
          </a:p>
          <a:p>
            <a:r>
              <a:rPr lang="en-US" sz="1200" dirty="0"/>
              <a:t>Servers: Node.js</a:t>
            </a:r>
          </a:p>
          <a:p>
            <a:r>
              <a:rPr lang="en-US" sz="1200" dirty="0"/>
              <a:t>Command line tools: </a:t>
            </a:r>
            <a:r>
              <a:rPr lang="en-US" sz="1200" dirty="0" err="1"/>
              <a:t>npm</a:t>
            </a:r>
            <a:r>
              <a:rPr lang="en-US" sz="1200" dirty="0"/>
              <a:t>, gulp, etc...</a:t>
            </a:r>
          </a:p>
          <a:p>
            <a:r>
              <a:rPr lang="en-US" sz="1200" dirty="0"/>
              <a:t>Mobile Apps: Cordova, Ionic</a:t>
            </a:r>
          </a:p>
          <a:p>
            <a:r>
              <a:rPr lang="en-US" sz="1200" dirty="0"/>
              <a:t>Desktop applications: Electron</a:t>
            </a:r>
          </a:p>
          <a:p>
            <a:r>
              <a:rPr lang="en-US" sz="1200" dirty="0"/>
              <a:t>VR: </a:t>
            </a:r>
            <a:r>
              <a:rPr lang="en-US" sz="1200" dirty="0" err="1"/>
              <a:t>Renderloop</a:t>
            </a:r>
            <a:r>
              <a:rPr lang="en-US" sz="1200" dirty="0"/>
              <a:t>, Three.js</a:t>
            </a:r>
          </a:p>
          <a:p>
            <a:r>
              <a:rPr lang="en-US" dirty="0"/>
              <a:t>-----</a:t>
            </a:r>
          </a:p>
          <a:p>
            <a:r>
              <a:rPr lang="en-US" dirty="0"/>
              <a:t>Even Web Applications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A097B1-DDF2-47DB-BEB4-A56B76E0BD0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9830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A097B1-DDF2-47DB-BEB4-A56B76E0BD0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6853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62D58-24D5-460E-A073-5F56B9E1F7E7}" type="datetimeFigureOut">
              <a:rPr lang="en-US" smtClean="0"/>
              <a:t>4/14/17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2E527-D021-417F-91E3-5B787A90CD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674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62D58-24D5-460E-A073-5F56B9E1F7E7}" type="datetimeFigureOut">
              <a:rPr lang="en-US" smtClean="0"/>
              <a:t>4/14/17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2E527-D021-417F-91E3-5B787A90CD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6442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62D58-24D5-460E-A073-5F56B9E1F7E7}" type="datetimeFigureOut">
              <a:rPr lang="en-US" smtClean="0"/>
              <a:t>4/14/17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2E527-D021-417F-91E3-5B787A90CD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6852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62D58-24D5-460E-A073-5F56B9E1F7E7}" type="datetimeFigureOut">
              <a:rPr lang="en-US" smtClean="0"/>
              <a:t>4/14/17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2E527-D021-417F-91E3-5B787A90CD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5675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62D58-24D5-460E-A073-5F56B9E1F7E7}" type="datetimeFigureOut">
              <a:rPr lang="en-US" smtClean="0"/>
              <a:t>4/14/17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2E527-D021-417F-91E3-5B787A90CD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3939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62D58-24D5-460E-A073-5F56B9E1F7E7}" type="datetimeFigureOut">
              <a:rPr lang="en-US" smtClean="0"/>
              <a:t>4/14/17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2E527-D021-417F-91E3-5B787A90CD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6714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62D58-24D5-460E-A073-5F56B9E1F7E7}" type="datetimeFigureOut">
              <a:rPr lang="en-US" smtClean="0"/>
              <a:t>4/14/17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2E527-D021-417F-91E3-5B787A90CD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8407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62D58-24D5-460E-A073-5F56B9E1F7E7}" type="datetimeFigureOut">
              <a:rPr lang="en-US" smtClean="0"/>
              <a:t>4/14/17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2E527-D021-417F-91E3-5B787A90CD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0586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62D58-24D5-460E-A073-5F56B9E1F7E7}" type="datetimeFigureOut">
              <a:rPr lang="en-US" smtClean="0"/>
              <a:t>4/14/17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2E527-D021-417F-91E3-5B787A90CD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7117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62D58-24D5-460E-A073-5F56B9E1F7E7}" type="datetimeFigureOut">
              <a:rPr lang="en-US" smtClean="0"/>
              <a:t>4/14/17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2E527-D021-417F-91E3-5B787A90CD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3125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62D58-24D5-460E-A073-5F56B9E1F7E7}" type="datetimeFigureOut">
              <a:rPr lang="en-US" smtClean="0"/>
              <a:t>4/14/17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2E527-D021-417F-91E3-5B787A90CD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6758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462D58-24D5-460E-A073-5F56B9E1F7E7}" type="datetimeFigureOut">
              <a:rPr lang="en-US" smtClean="0"/>
              <a:t>4/14/17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C2E527-D021-417F-91E3-5B787A90CD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46044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5544" y="282392"/>
            <a:ext cx="9948530" cy="1599572"/>
          </a:xfrm>
        </p:spPr>
        <p:txBody>
          <a:bodyPr>
            <a:normAutofit fontScale="90000"/>
          </a:bodyPr>
          <a:lstStyle/>
          <a:p>
            <a:pPr fontAlgn="base"/>
            <a:r>
              <a:rPr lang="en-US" dirty="0"/>
              <a:t>Building Shiny Web Apps with Typescript and Angular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9619" y="3364620"/>
            <a:ext cx="9144000" cy="3324990"/>
          </a:xfrm>
        </p:spPr>
        <p:txBody>
          <a:bodyPr>
            <a:normAutofit/>
          </a:bodyPr>
          <a:lstStyle/>
          <a:p>
            <a:pPr algn="l"/>
            <a:r>
              <a:rPr lang="en-US" sz="4400" dirty="0"/>
              <a:t>Dustin Ewers</a:t>
            </a:r>
          </a:p>
          <a:p>
            <a:pPr algn="l"/>
            <a:r>
              <a:rPr lang="en-US" sz="2800" dirty="0"/>
              <a:t>Consultant @ </a:t>
            </a:r>
            <a:r>
              <a:rPr lang="en-US" sz="2800" dirty="0" smtClean="0"/>
              <a:t>Centare</a:t>
            </a:r>
          </a:p>
          <a:p>
            <a:pPr algn="l"/>
            <a:r>
              <a:rPr lang="en-US" dirty="0"/>
              <a:t>Demos &amp; Slides: https://</a:t>
            </a:r>
            <a:r>
              <a:rPr lang="en-US" dirty="0" smtClean="0"/>
              <a:t>github.com/DustinEwers/shiny-angular-demos</a:t>
            </a:r>
            <a:endParaRPr lang="en-US" dirty="0"/>
          </a:p>
          <a:p>
            <a:pPr algn="l"/>
            <a:r>
              <a:rPr lang="en-US" dirty="0"/>
              <a:t>Website: </a:t>
            </a:r>
            <a:r>
              <a:rPr lang="en-US" dirty="0" smtClean="0"/>
              <a:t>www.dustinewers.com</a:t>
            </a:r>
          </a:p>
          <a:p>
            <a:pPr algn="l"/>
            <a:r>
              <a:rPr lang="en-US" dirty="0" smtClean="0"/>
              <a:t>LinkedIn: www.linkedin.com/in/dustinewers</a:t>
            </a:r>
          </a:p>
          <a:p>
            <a:pPr algn="l"/>
            <a:r>
              <a:rPr lang="en-US" dirty="0" smtClean="0"/>
              <a:t>Twitter: @</a:t>
            </a:r>
            <a:r>
              <a:rPr lang="en-US" dirty="0" err="1" smtClean="0"/>
              <a:t>dustinjewers</a:t>
            </a:r>
            <a:endParaRPr lang="en-US" dirty="0" smtClean="0"/>
          </a:p>
          <a:p>
            <a:pPr algn="l"/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9558" y="5753484"/>
            <a:ext cx="4452442" cy="936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348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1000" y="476250"/>
            <a:ext cx="6350000" cy="590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035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928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JayZ 99 Problems - I got 99   Problems and JavAscript is 98.9999999999 of the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9360" y="365125"/>
            <a:ext cx="6345568" cy="6345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6077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144587"/>
          </a:xfrm>
        </p:spPr>
        <p:txBody>
          <a:bodyPr/>
          <a:lstStyle/>
          <a:p>
            <a:pPr algn="ctr"/>
            <a:r>
              <a:rPr lang="en-US" sz="7200" dirty="0"/>
              <a:t>2012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2677" y="1001357"/>
            <a:ext cx="8886645" cy="5707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153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/>
              <a:t>Why Typescript?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800" dirty="0" smtClean="0"/>
              <a:t>You already know it</a:t>
            </a:r>
          </a:p>
          <a:p>
            <a:pPr marL="0" indent="0">
              <a:buNone/>
            </a:pPr>
            <a:endParaRPr lang="en-US" sz="4800" dirty="0"/>
          </a:p>
          <a:p>
            <a:pPr marL="0" indent="0">
              <a:buNone/>
            </a:pPr>
            <a:r>
              <a:rPr lang="en-US" sz="4800" dirty="0"/>
              <a:t>Future </a:t>
            </a:r>
            <a:r>
              <a:rPr lang="en-US" sz="4800" dirty="0" smtClean="0"/>
              <a:t>JS Today</a:t>
            </a:r>
            <a:endParaRPr lang="en-US" sz="4800" dirty="0"/>
          </a:p>
          <a:p>
            <a:pPr marL="0" indent="0">
              <a:buNone/>
            </a:pPr>
            <a:endParaRPr lang="en-US" sz="4800" dirty="0"/>
          </a:p>
          <a:p>
            <a:pPr marL="0" indent="0">
              <a:buNone/>
            </a:pPr>
            <a:r>
              <a:rPr lang="en-US" sz="4800" dirty="0" smtClean="0"/>
              <a:t>Static </a:t>
            </a:r>
            <a:r>
              <a:rPr lang="en-US" sz="4800" dirty="0"/>
              <a:t>Types</a:t>
            </a:r>
          </a:p>
        </p:txBody>
      </p:sp>
    </p:spTree>
    <p:extLst>
      <p:ext uri="{BB962C8B-B14F-4D97-AF65-F5344CB8AC3E}">
        <p14:creationId xmlns:p14="http://schemas.microsoft.com/office/powerpoint/2010/main" val="2510796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010" y="1437018"/>
            <a:ext cx="8848725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588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709" y="1462985"/>
            <a:ext cx="6972300" cy="3609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887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Syntactic Sugar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13487"/>
            <a:ext cx="9820275" cy="442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114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0177" y="235669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7200" dirty="0"/>
              <a:t>2016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7352" y="1434709"/>
            <a:ext cx="2381250" cy="2381250"/>
          </a:xfrm>
        </p:spPr>
      </p:pic>
      <p:sp>
        <p:nvSpPr>
          <p:cNvPr id="7" name="TextBox 6"/>
          <p:cNvSpPr txBox="1"/>
          <p:nvPr/>
        </p:nvSpPr>
        <p:spPr>
          <a:xfrm>
            <a:off x="2268747" y="3996905"/>
            <a:ext cx="7286445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</a:rPr>
              <a:t>Angular 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</a:rPr>
              <a:t>(not Angular 2)</a:t>
            </a:r>
          </a:p>
        </p:txBody>
      </p:sp>
    </p:spTree>
    <p:extLst>
      <p:ext uri="{BB962C8B-B14F-4D97-AF65-F5344CB8AC3E}">
        <p14:creationId xmlns:p14="http://schemas.microsoft.com/office/powerpoint/2010/main" val="3507558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8943" y="1437825"/>
            <a:ext cx="3519757" cy="3519757"/>
          </a:xfrm>
        </p:spPr>
      </p:pic>
      <p:pic>
        <p:nvPicPr>
          <p:cNvPr id="8194" name="Picture 2" descr="Image result for typescript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0131" y="1709646"/>
            <a:ext cx="2976113" cy="2976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Plus Sign 5"/>
          <p:cNvSpPr/>
          <p:nvPr/>
        </p:nvSpPr>
        <p:spPr>
          <a:xfrm>
            <a:off x="5090305" y="2501840"/>
            <a:ext cx="1391728" cy="1391728"/>
          </a:xfrm>
          <a:prstGeom prst="mathPlus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529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/>
              <a:t>Roadmap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330823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/>
              <a:t>History </a:t>
            </a:r>
          </a:p>
          <a:p>
            <a:pPr marL="0" indent="0">
              <a:buNone/>
            </a:pPr>
            <a:r>
              <a:rPr lang="en-US" sz="4400" dirty="0"/>
              <a:t>Basics</a:t>
            </a:r>
          </a:p>
          <a:p>
            <a:pPr marL="0" indent="0">
              <a:buNone/>
            </a:pPr>
            <a:r>
              <a:rPr lang="en-US" sz="4400" dirty="0"/>
              <a:t>Demos</a:t>
            </a:r>
          </a:p>
        </p:txBody>
      </p:sp>
    </p:spTree>
    <p:extLst>
      <p:ext uri="{BB962C8B-B14F-4D97-AF65-F5344CB8AC3E}">
        <p14:creationId xmlns:p14="http://schemas.microsoft.com/office/powerpoint/2010/main" val="3802928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://www.todayifoundout.com/wp-content/uploads/2014/02/peanut-butter-and-jelly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1912" y="834837"/>
            <a:ext cx="8378900" cy="5588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9068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Angular?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Works Everywhere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Modular Code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Excellent Performance</a:t>
            </a:r>
          </a:p>
        </p:txBody>
      </p:sp>
    </p:spTree>
    <p:extLst>
      <p:ext uri="{BB962C8B-B14F-4D97-AF65-F5344CB8AC3E}">
        <p14:creationId xmlns:p14="http://schemas.microsoft.com/office/powerpoint/2010/main" val="4144937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7200" dirty="0"/>
              <a:t>Alternatives?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sz="4400" dirty="0"/>
              <a:t>React</a:t>
            </a:r>
          </a:p>
          <a:p>
            <a:pPr marL="0" indent="0">
              <a:buNone/>
            </a:pPr>
            <a:endParaRPr lang="en-US" sz="4400" dirty="0"/>
          </a:p>
          <a:p>
            <a:pPr marL="0" indent="0">
              <a:buNone/>
            </a:pPr>
            <a:r>
              <a:rPr lang="en-US" sz="4400" dirty="0"/>
              <a:t>Ember</a:t>
            </a:r>
          </a:p>
          <a:p>
            <a:pPr marL="0" indent="0">
              <a:buNone/>
            </a:pPr>
            <a:endParaRPr lang="en-US" sz="4400" dirty="0"/>
          </a:p>
          <a:p>
            <a:pPr marL="0" indent="0">
              <a:buNone/>
            </a:pPr>
            <a:r>
              <a:rPr lang="en-US" sz="4400" dirty="0"/>
              <a:t>Others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1255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overvie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734" y="409755"/>
            <a:ext cx="11878533" cy="6038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4080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5475" y="119062"/>
            <a:ext cx="8401050" cy="661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970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1662" y="0"/>
            <a:ext cx="84486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246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855" y="191069"/>
            <a:ext cx="11213059" cy="6509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2634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239" y="566382"/>
            <a:ext cx="11365522" cy="5725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79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88" y="1003679"/>
            <a:ext cx="4150412" cy="337552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0340" y="1003679"/>
            <a:ext cx="7675290" cy="4393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2008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5121" y="296114"/>
            <a:ext cx="10515600" cy="1325563"/>
          </a:xfrm>
        </p:spPr>
        <p:txBody>
          <a:bodyPr/>
          <a:lstStyle/>
          <a:p>
            <a:r>
              <a:rPr lang="en-US" sz="7200" dirty="0"/>
              <a:t>Tooling</a:t>
            </a:r>
            <a:endParaRPr lang="en-US" dirty="0"/>
          </a:p>
        </p:txBody>
      </p:sp>
      <p:pic>
        <p:nvPicPr>
          <p:cNvPr id="4" name="Picture 2" descr="https://static.pexels.com/photos/3327/construction-work-carpenter-tools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14148" y="485047"/>
            <a:ext cx="6905251" cy="5607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2348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7200" dirty="0"/>
              <a:t>1995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246" y="1690688"/>
            <a:ext cx="3225844" cy="4250049"/>
          </a:xfrm>
          <a:prstGeom prst="rect">
            <a:avLst/>
          </a:prstGeom>
        </p:spPr>
      </p:pic>
      <p:pic>
        <p:nvPicPr>
          <p:cNvPr id="5" name="Picture 2" descr="https://upload.wikimedia.org/wikipedia/en/1/13/Toy_Story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6136" y="1654133"/>
            <a:ext cx="2839727" cy="4286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s://upload.wikimedia.org/wikipedia/en/a/aa/MacarenaLosDelRio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1909" y="2930837"/>
            <a:ext cx="3000375" cy="300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www.blogworld.com/wp-content/uploads/2011/09/amazon-logo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1909" y="1654133"/>
            <a:ext cx="3000375" cy="1155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2358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1563" y="365125"/>
            <a:ext cx="10048876" cy="1325563"/>
          </a:xfrm>
        </p:spPr>
        <p:txBody>
          <a:bodyPr/>
          <a:lstStyle/>
          <a:p>
            <a:pPr algn="ctr"/>
            <a:r>
              <a:rPr lang="en-US" dirty="0" err="1"/>
              <a:t>Webpack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563" y="1955944"/>
            <a:ext cx="10048875" cy="408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8598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Angular CLI</a:t>
            </a:r>
          </a:p>
        </p:txBody>
      </p:sp>
      <p:sp>
        <p:nvSpPr>
          <p:cNvPr id="5" name="AutoShape 4" descr="Mobile Toolkit"/>
          <p:cNvSpPr>
            <a:spLocks noChangeAspect="1" noChangeArrowheads="1"/>
          </p:cNvSpPr>
          <p:nvPr/>
        </p:nvSpPr>
        <p:spPr bwMode="auto">
          <a:xfrm>
            <a:off x="3203275" y="536275"/>
            <a:ext cx="3045125" cy="304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2" descr="http://www.staples-3p.com/s7/is/image/Staples/s0828537_sc7?$splssku$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250" y="1690688"/>
            <a:ext cx="3619500" cy="3619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46093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602242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Demos</a:t>
            </a:r>
          </a:p>
        </p:txBody>
      </p:sp>
    </p:spTree>
    <p:extLst>
      <p:ext uri="{BB962C8B-B14F-4D97-AF65-F5344CB8AC3E}">
        <p14:creationId xmlns:p14="http://schemas.microsoft.com/office/powerpoint/2010/main" val="18261472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JavaScript</a:t>
            </a:r>
          </a:p>
        </p:txBody>
      </p:sp>
      <p:pic>
        <p:nvPicPr>
          <p:cNvPr id="4" name="Picture 2" descr="https://upload.wikimedia.org/wikipedia/commons/d/d1/Brendan_Eich_Mozilla_Foundation_official_photo.jpg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8200" y="1785006"/>
            <a:ext cx="4124739" cy="4124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2582524"/>
              </p:ext>
            </p:extLst>
          </p:nvPr>
        </p:nvGraphicFramePr>
        <p:xfrm>
          <a:off x="5290868" y="1804472"/>
          <a:ext cx="6211016" cy="41052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7288">
                  <a:extLst>
                    <a:ext uri="{9D8B030D-6E8A-4147-A177-3AD203B41FA5}">
                      <a16:colId xmlns:a16="http://schemas.microsoft.com/office/drawing/2014/main" val="1932789433"/>
                    </a:ext>
                  </a:extLst>
                </a:gridCol>
                <a:gridCol w="887288">
                  <a:extLst>
                    <a:ext uri="{9D8B030D-6E8A-4147-A177-3AD203B41FA5}">
                      <a16:colId xmlns:a16="http://schemas.microsoft.com/office/drawing/2014/main" val="2971212506"/>
                    </a:ext>
                  </a:extLst>
                </a:gridCol>
                <a:gridCol w="887288">
                  <a:extLst>
                    <a:ext uri="{9D8B030D-6E8A-4147-A177-3AD203B41FA5}">
                      <a16:colId xmlns:a16="http://schemas.microsoft.com/office/drawing/2014/main" val="811306183"/>
                    </a:ext>
                  </a:extLst>
                </a:gridCol>
                <a:gridCol w="887288">
                  <a:extLst>
                    <a:ext uri="{9D8B030D-6E8A-4147-A177-3AD203B41FA5}">
                      <a16:colId xmlns:a16="http://schemas.microsoft.com/office/drawing/2014/main" val="2596980758"/>
                    </a:ext>
                  </a:extLst>
                </a:gridCol>
                <a:gridCol w="887288">
                  <a:extLst>
                    <a:ext uri="{9D8B030D-6E8A-4147-A177-3AD203B41FA5}">
                      <a16:colId xmlns:a16="http://schemas.microsoft.com/office/drawing/2014/main" val="1571632778"/>
                    </a:ext>
                  </a:extLst>
                </a:gridCol>
                <a:gridCol w="887288">
                  <a:extLst>
                    <a:ext uri="{9D8B030D-6E8A-4147-A177-3AD203B41FA5}">
                      <a16:colId xmlns:a16="http://schemas.microsoft.com/office/drawing/2014/main" val="1714981015"/>
                    </a:ext>
                  </a:extLst>
                </a:gridCol>
                <a:gridCol w="887288">
                  <a:extLst>
                    <a:ext uri="{9D8B030D-6E8A-4147-A177-3AD203B41FA5}">
                      <a16:colId xmlns:a16="http://schemas.microsoft.com/office/drawing/2014/main" val="3901900894"/>
                    </a:ext>
                  </a:extLst>
                </a:gridCol>
              </a:tblGrid>
              <a:tr h="684212">
                <a:tc>
                  <a:txBody>
                    <a:bodyPr/>
                    <a:lstStyle/>
                    <a:p>
                      <a:r>
                        <a:rPr lang="en-US" sz="1600" dirty="0"/>
                        <a:t>Sun</a:t>
                      </a:r>
                    </a:p>
                  </a:txBody>
                  <a:tcPr marL="80764" marR="80764" marT="40383" marB="40383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Mon</a:t>
                      </a:r>
                    </a:p>
                  </a:txBody>
                  <a:tcPr marL="80764" marR="80764" marT="40383" marB="40383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Tues</a:t>
                      </a:r>
                    </a:p>
                  </a:txBody>
                  <a:tcPr marL="80764" marR="80764" marT="40383" marB="40383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Wed</a:t>
                      </a:r>
                    </a:p>
                  </a:txBody>
                  <a:tcPr marL="80764" marR="80764" marT="40383" marB="40383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Thurs</a:t>
                      </a:r>
                    </a:p>
                  </a:txBody>
                  <a:tcPr marL="80764" marR="80764" marT="40383" marB="40383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Fri</a:t>
                      </a:r>
                    </a:p>
                  </a:txBody>
                  <a:tcPr marL="80764" marR="80764" marT="40383" marB="40383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Sat</a:t>
                      </a:r>
                    </a:p>
                  </a:txBody>
                  <a:tcPr marL="80764" marR="80764" marT="40383" marB="40383"/>
                </a:tc>
                <a:extLst>
                  <a:ext uri="{0D108BD9-81ED-4DB2-BD59-A6C34878D82A}">
                    <a16:rowId xmlns:a16="http://schemas.microsoft.com/office/drawing/2014/main" val="938404808"/>
                  </a:ext>
                </a:extLst>
              </a:tr>
              <a:tr h="684212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L="80764" marR="80764" marT="40383" marB="40383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 marL="80764" marR="80764" marT="40383" marB="40383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</a:p>
                  </a:txBody>
                  <a:tcPr marL="80764" marR="80764" marT="40383" marB="40383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</a:t>
                      </a:r>
                    </a:p>
                  </a:txBody>
                  <a:tcPr marL="80764" marR="80764" marT="40383" marB="40383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4</a:t>
                      </a:r>
                    </a:p>
                  </a:txBody>
                  <a:tcPr marL="80764" marR="80764" marT="40383" marB="40383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5</a:t>
                      </a:r>
                    </a:p>
                  </a:txBody>
                  <a:tcPr marL="80764" marR="80764" marT="40383" marB="40383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6</a:t>
                      </a:r>
                    </a:p>
                  </a:txBody>
                  <a:tcPr marL="80764" marR="80764" marT="40383" marB="40383"/>
                </a:tc>
                <a:extLst>
                  <a:ext uri="{0D108BD9-81ED-4DB2-BD59-A6C34878D82A}">
                    <a16:rowId xmlns:a16="http://schemas.microsoft.com/office/drawing/2014/main" val="3456576743"/>
                  </a:ext>
                </a:extLst>
              </a:tr>
              <a:tr h="684212">
                <a:tc>
                  <a:txBody>
                    <a:bodyPr/>
                    <a:lstStyle/>
                    <a:p>
                      <a:r>
                        <a:rPr lang="en-US" sz="1600" dirty="0"/>
                        <a:t>7</a:t>
                      </a:r>
                    </a:p>
                  </a:txBody>
                  <a:tcPr marL="80764" marR="80764" marT="40383" marB="40383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8</a:t>
                      </a:r>
                    </a:p>
                  </a:txBody>
                  <a:tcPr marL="80764" marR="80764" marT="40383" marB="40383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9</a:t>
                      </a:r>
                    </a:p>
                  </a:txBody>
                  <a:tcPr marL="80764" marR="80764" marT="40383" marB="40383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10</a:t>
                      </a:r>
                    </a:p>
                  </a:txBody>
                  <a:tcPr marL="80764" marR="80764" marT="40383" marB="40383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11</a:t>
                      </a:r>
                    </a:p>
                  </a:txBody>
                  <a:tcPr marL="80764" marR="80764" marT="40383" marB="40383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12</a:t>
                      </a:r>
                    </a:p>
                  </a:txBody>
                  <a:tcPr marL="80764" marR="80764" marT="40383" marB="40383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13</a:t>
                      </a:r>
                    </a:p>
                  </a:txBody>
                  <a:tcPr marL="80764" marR="80764" marT="40383" marB="40383"/>
                </a:tc>
                <a:extLst>
                  <a:ext uri="{0D108BD9-81ED-4DB2-BD59-A6C34878D82A}">
                    <a16:rowId xmlns:a16="http://schemas.microsoft.com/office/drawing/2014/main" val="1785952801"/>
                  </a:ext>
                </a:extLst>
              </a:tr>
              <a:tr h="684212">
                <a:tc>
                  <a:txBody>
                    <a:bodyPr/>
                    <a:lstStyle/>
                    <a:p>
                      <a:r>
                        <a:rPr lang="en-US" sz="1600" dirty="0"/>
                        <a:t>14</a:t>
                      </a:r>
                    </a:p>
                  </a:txBody>
                  <a:tcPr marL="80764" marR="80764" marT="40383" marB="40383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15</a:t>
                      </a:r>
                    </a:p>
                  </a:txBody>
                  <a:tcPr marL="80764" marR="80764" marT="40383" marB="40383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16</a:t>
                      </a:r>
                    </a:p>
                  </a:txBody>
                  <a:tcPr marL="80764" marR="80764" marT="40383" marB="40383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17</a:t>
                      </a:r>
                    </a:p>
                  </a:txBody>
                  <a:tcPr marL="80764" marR="80764" marT="40383" marB="40383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18</a:t>
                      </a:r>
                    </a:p>
                  </a:txBody>
                  <a:tcPr marL="80764" marR="80764" marT="40383" marB="40383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19</a:t>
                      </a:r>
                    </a:p>
                  </a:txBody>
                  <a:tcPr marL="80764" marR="80764" marT="40383" marB="40383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20</a:t>
                      </a:r>
                    </a:p>
                  </a:txBody>
                  <a:tcPr marL="80764" marR="80764" marT="40383" marB="40383"/>
                </a:tc>
                <a:extLst>
                  <a:ext uri="{0D108BD9-81ED-4DB2-BD59-A6C34878D82A}">
                    <a16:rowId xmlns:a16="http://schemas.microsoft.com/office/drawing/2014/main" val="1647441857"/>
                  </a:ext>
                </a:extLst>
              </a:tr>
              <a:tr h="684212">
                <a:tc>
                  <a:txBody>
                    <a:bodyPr/>
                    <a:lstStyle/>
                    <a:p>
                      <a:r>
                        <a:rPr lang="en-US" sz="1600" dirty="0"/>
                        <a:t>21</a:t>
                      </a:r>
                    </a:p>
                  </a:txBody>
                  <a:tcPr marL="80764" marR="80764" marT="40383" marB="40383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22</a:t>
                      </a:r>
                    </a:p>
                  </a:txBody>
                  <a:tcPr marL="80764" marR="80764" marT="40383" marB="40383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23</a:t>
                      </a:r>
                    </a:p>
                  </a:txBody>
                  <a:tcPr marL="80764" marR="80764" marT="40383" marB="40383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24</a:t>
                      </a:r>
                    </a:p>
                  </a:txBody>
                  <a:tcPr marL="80764" marR="80764" marT="40383" marB="40383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25</a:t>
                      </a:r>
                    </a:p>
                  </a:txBody>
                  <a:tcPr marL="80764" marR="80764" marT="40383" marB="40383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26</a:t>
                      </a:r>
                    </a:p>
                  </a:txBody>
                  <a:tcPr marL="80764" marR="80764" marT="40383" marB="40383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27</a:t>
                      </a:r>
                    </a:p>
                  </a:txBody>
                  <a:tcPr marL="80764" marR="80764" marT="40383" marB="40383"/>
                </a:tc>
                <a:extLst>
                  <a:ext uri="{0D108BD9-81ED-4DB2-BD59-A6C34878D82A}">
                    <a16:rowId xmlns:a16="http://schemas.microsoft.com/office/drawing/2014/main" val="2237753832"/>
                  </a:ext>
                </a:extLst>
              </a:tr>
              <a:tr h="684212">
                <a:tc>
                  <a:txBody>
                    <a:bodyPr/>
                    <a:lstStyle/>
                    <a:p>
                      <a:r>
                        <a:rPr lang="en-US" sz="1600" dirty="0"/>
                        <a:t>28</a:t>
                      </a:r>
                    </a:p>
                  </a:txBody>
                  <a:tcPr marL="80764" marR="80764" marT="40383" marB="40383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29</a:t>
                      </a:r>
                    </a:p>
                  </a:txBody>
                  <a:tcPr marL="80764" marR="80764" marT="40383" marB="40383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30</a:t>
                      </a:r>
                    </a:p>
                  </a:txBody>
                  <a:tcPr marL="80764" marR="80764" marT="40383" marB="40383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31</a:t>
                      </a:r>
                    </a:p>
                  </a:txBody>
                  <a:tcPr marL="80764" marR="80764" marT="40383" marB="40383"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 marL="80764" marR="80764" marT="40383" marB="40383"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 marL="80764" marR="80764" marT="40383" marB="40383"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L="80764" marR="80764" marT="40383" marB="40383"/>
                </a:tc>
                <a:extLst>
                  <a:ext uri="{0D108BD9-81ED-4DB2-BD59-A6C34878D82A}">
                    <a16:rowId xmlns:a16="http://schemas.microsoft.com/office/drawing/2014/main" val="20136097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09970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1182" y="1"/>
            <a:ext cx="10515600" cy="1155940"/>
          </a:xfrm>
        </p:spPr>
        <p:txBody>
          <a:bodyPr>
            <a:normAutofit/>
          </a:bodyPr>
          <a:lstStyle/>
          <a:p>
            <a:pPr algn="ctr"/>
            <a:r>
              <a:rPr lang="en-US" sz="7200" dirty="0"/>
              <a:t>2005</a:t>
            </a:r>
          </a:p>
        </p:txBody>
      </p:sp>
      <p:pic>
        <p:nvPicPr>
          <p:cNvPr id="2050" name="Picture 2" descr="http://vignette3.wikia.nocookie.net/logopedia/images/7/7d/Ajax_PG_logo.png/revision/latest?cb=2010082015170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3806" y="1069114"/>
            <a:ext cx="5110352" cy="5379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8067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43856"/>
          </a:xfrm>
        </p:spPr>
        <p:txBody>
          <a:bodyPr>
            <a:normAutofit fontScale="90000"/>
          </a:bodyPr>
          <a:lstStyle/>
          <a:p>
            <a:pPr algn="ctr"/>
            <a:r>
              <a:rPr lang="en-US" sz="7200" dirty="0"/>
              <a:t>2006</a:t>
            </a:r>
            <a:endParaRPr lang="en-US" dirty="0"/>
          </a:p>
        </p:txBody>
      </p:sp>
      <p:pic>
        <p:nvPicPr>
          <p:cNvPr id="3074" name="Picture 2" descr="http://www.formerinformation.com/wp-content/uploads/2017/01/Logo_jQuery.svg_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608" y="1408982"/>
            <a:ext cx="10866783" cy="4878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9438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7200" dirty="0"/>
              <a:t>2009</a:t>
            </a:r>
          </a:p>
        </p:txBody>
      </p:sp>
      <p:pic>
        <p:nvPicPr>
          <p:cNvPr id="4098" name="Picture 2" descr="https://nodejs.org/static/images/logos/nodejs-new-white-panton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8942" y="1445520"/>
            <a:ext cx="8134116" cy="4982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2047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7200" dirty="0"/>
              <a:t>2010</a:t>
            </a:r>
            <a:endParaRPr lang="en-US" dirty="0"/>
          </a:p>
        </p:txBody>
      </p:sp>
      <p:pic>
        <p:nvPicPr>
          <p:cNvPr id="5124" name="Picture 4" descr="https://upload.wikimedia.org/wikipedia/commons/thumb/c/ca/AngularJS_logo.svg/1000px-AngularJS_logo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0" y="2283600"/>
            <a:ext cx="9525000" cy="2533650"/>
          </a:xfrm>
          <a:prstGeom prst="rect">
            <a:avLst/>
          </a:prstGeom>
          <a:solidFill>
            <a:schemeClr val="bg1">
              <a:lumMod val="95000"/>
            </a:schemeClr>
          </a:solidFill>
          <a:extLst/>
        </p:spPr>
      </p:pic>
    </p:spTree>
    <p:extLst>
      <p:ext uri="{BB962C8B-B14F-4D97-AF65-F5344CB8AC3E}">
        <p14:creationId xmlns:p14="http://schemas.microsoft.com/office/powerpoint/2010/main" val="2155971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2028" y="666021"/>
            <a:ext cx="7367944" cy="5525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96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262626"/>
      </a:dk2>
      <a:lt2>
        <a:srgbClr val="F2F2F2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Century Gothic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17893</TotalTime>
  <Words>664</Words>
  <Application>Microsoft Office PowerPoint</Application>
  <PresentationFormat>Widescreen</PresentationFormat>
  <Paragraphs>211</Paragraphs>
  <Slides>32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6" baseType="lpstr">
      <vt:lpstr>Arial</vt:lpstr>
      <vt:lpstr>Calibri</vt:lpstr>
      <vt:lpstr>Century Gothic</vt:lpstr>
      <vt:lpstr>Office Theme</vt:lpstr>
      <vt:lpstr>Building Shiny Web Apps with Typescript and Angular</vt:lpstr>
      <vt:lpstr>Roadmap</vt:lpstr>
      <vt:lpstr>1995</vt:lpstr>
      <vt:lpstr>JavaScript</vt:lpstr>
      <vt:lpstr>2005</vt:lpstr>
      <vt:lpstr>2006</vt:lpstr>
      <vt:lpstr>2009</vt:lpstr>
      <vt:lpstr>2010</vt:lpstr>
      <vt:lpstr>PowerPoint Presentation</vt:lpstr>
      <vt:lpstr>PowerPoint Presentation</vt:lpstr>
      <vt:lpstr>PowerPoint Presentation</vt:lpstr>
      <vt:lpstr>PowerPoint Presentation</vt:lpstr>
      <vt:lpstr>2012</vt:lpstr>
      <vt:lpstr>Why Typescript?</vt:lpstr>
      <vt:lpstr>Modules</vt:lpstr>
      <vt:lpstr>Classes</vt:lpstr>
      <vt:lpstr>Syntactic Sugar</vt:lpstr>
      <vt:lpstr>2016</vt:lpstr>
      <vt:lpstr>PowerPoint Presentation</vt:lpstr>
      <vt:lpstr>PowerPoint Presentation</vt:lpstr>
      <vt:lpstr>Why Angular?</vt:lpstr>
      <vt:lpstr>Alternatives?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Tooling</vt:lpstr>
      <vt:lpstr>Webpack</vt:lpstr>
      <vt:lpstr>Angular CLI</vt:lpstr>
      <vt:lpstr>Demos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Dustin Ewers</dc:creator>
  <cp:lastModifiedBy>Dustin Ewers</cp:lastModifiedBy>
  <cp:revision>53</cp:revision>
  <dcterms:created xsi:type="dcterms:W3CDTF">2017-03-14T12:46:43Z</dcterms:created>
  <dcterms:modified xsi:type="dcterms:W3CDTF">2017-04-14T21:00:13Z</dcterms:modified>
</cp:coreProperties>
</file>